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4"/>
  </p:sldMasterIdLst>
  <p:notesMasterIdLst>
    <p:notesMasterId r:id="rId17"/>
  </p:notesMasterIdLst>
  <p:sldIdLst>
    <p:sldId id="279" r:id="rId5"/>
    <p:sldId id="2387" r:id="rId6"/>
    <p:sldId id="422" r:id="rId7"/>
    <p:sldId id="2396" r:id="rId8"/>
    <p:sldId id="2395" r:id="rId9"/>
    <p:sldId id="2374" r:id="rId10"/>
    <p:sldId id="2397" r:id="rId11"/>
    <p:sldId id="2398" r:id="rId12"/>
    <p:sldId id="2392" r:id="rId13"/>
    <p:sldId id="2391" r:id="rId14"/>
    <p:sldId id="2394" r:id="rId15"/>
    <p:sldId id="404" r:id="rId16"/>
  </p:sldIdLst>
  <p:sldSz cx="17348200" cy="9753600"/>
  <p:notesSz cx="17348200" cy="9753600"/>
  <p:custDataLst>
    <p:tags r:id="rId18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928" userDrawn="1">
          <p15:clr>
            <a:srgbClr val="A4A3A4"/>
          </p15:clr>
        </p15:guide>
        <p15:guide id="3" pos="10023" userDrawn="1">
          <p15:clr>
            <a:srgbClr val="A4A3A4"/>
          </p15:clr>
        </p15:guide>
        <p15:guide id="4" orient="horz" pos="3072">
          <p15:clr>
            <a:srgbClr val="A4A3A4"/>
          </p15:clr>
        </p15:guide>
        <p15:guide id="5" pos="773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A1C963-BE77-1B47-973E-D6B3A5DF97AB}" name="Lidia Wojtal" initials="LW" userId="S::lidia.wojtal@forum-energii.eu::0207bd67-cf6f-4061-9ff7-5e7dd45fbf09" providerId="AD"/>
  <p188:author id="{FCC7AA83-F0D5-1A62-7411-26D51A288AF3}" name="Gość" initials="Go" userId="S::urn:spo:anon#eab320410affa77cd1b215a9bda13589eb59031659fcfed38014a8fd1c081315::" providerId="AD"/>
  <p188:author id="{E48357AD-6E83-CECD-1167-DDC1FF9FAF15}" name="Aleksandra Dziadykiewicz" initials="AD" userId="S::aleksandra.dziadykiewicz@forum-energii.eu::2b7a214d-7169-455d-99b4-2241c8abd96e" providerId="AD"/>
  <p188:author id="{E59E92B2-11DB-9735-6F88-1B4E099F19B8}" name="Kacper Kwidziński" initials="KK" userId="S::kacper.kwidzinski@forum-energii.eu::db157bd8-5327-4ae4-a5b6-6275a84f35b6" providerId="AD"/>
  <p188:author id="{B58607CD-DBCB-E68C-870C-E1FF0B0AAF54}" name="Joanna Pandera" initials="JP" userId="S::joanna.pandera@forum-energii.eu::7acd84b4-654c-4b35-871a-58152bd9f532" providerId="AD"/>
  <p188:author id="{3E0F0FCE-73C1-45E6-8795-BAFF295A9B5C}" name="Jędrzej Wójcik" initials="JW" userId="S::jedrzej.wojcik@forum-energii.eu::b26d4bb5-d3e9-4994-b864-d6830fda5ff4" providerId="AD"/>
  <p188:author id="{615CB0DB-11D6-5663-73E3-549E3D777C70}" name="Konstancja Ziółkowska" initials="KZ" userId="S::konstancja.ziolkowska@forum-energii.eu::6cd28b3c-36db-4bb0-b99f-a699299a5889" providerId="AD"/>
  <p188:author id="{1180CBF3-65DF-BB30-DC89-39F7F81AF810}" name="Tobiasz Adamczewski" initials="TA" userId="S::tobiasz.adamczewski@forum-energii.eu::b1962085-e60e-4435-be14-c015c414cb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457794"/>
    <a:srgbClr val="FF0000"/>
    <a:srgbClr val="467794"/>
    <a:srgbClr val="507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pos="928"/>
        <p:guide pos="10023"/>
        <p:guide orient="horz" pos="3072"/>
        <p:guide pos="77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dia Wojtal" userId="0207bd67-cf6f-4061-9ff7-5e7dd45fbf09" providerId="ADAL" clId="{3A246E38-33A4-4958-ADB2-8BE64BDF8C07}"/>
    <pc:docChg chg="custSel modSld">
      <pc:chgData name="Lidia Wojtal" userId="0207bd67-cf6f-4061-9ff7-5e7dd45fbf09" providerId="ADAL" clId="{3A246E38-33A4-4958-ADB2-8BE64BDF8C07}" dt="2025-10-28T15:44:44.595" v="14" actId="20577"/>
      <pc:docMkLst>
        <pc:docMk/>
      </pc:docMkLst>
      <pc:sldChg chg="delSp mod modNotesTx">
        <pc:chgData name="Lidia Wojtal" userId="0207bd67-cf6f-4061-9ff7-5e7dd45fbf09" providerId="ADAL" clId="{3A246E38-33A4-4958-ADB2-8BE64BDF8C07}" dt="2025-10-28T15:44:27.620" v="11" actId="20577"/>
        <pc:sldMkLst>
          <pc:docMk/>
          <pc:sldMk cId="4186995938" sldId="422"/>
        </pc:sldMkLst>
        <pc:spChg chg="del">
          <ac:chgData name="Lidia Wojtal" userId="0207bd67-cf6f-4061-9ff7-5e7dd45fbf09" providerId="ADAL" clId="{3A246E38-33A4-4958-ADB2-8BE64BDF8C07}" dt="2025-10-28T14:19:25.821" v="0" actId="478"/>
          <ac:spMkLst>
            <pc:docMk/>
            <pc:sldMk cId="4186995938" sldId="422"/>
            <ac:spMk id="10" creationId="{9A55E12C-684F-B8FB-10FE-C9A077C884D9}"/>
          </ac:spMkLst>
        </pc:spChg>
      </pc:sldChg>
      <pc:sldChg chg="delSp mod">
        <pc:chgData name="Lidia Wojtal" userId="0207bd67-cf6f-4061-9ff7-5e7dd45fbf09" providerId="ADAL" clId="{3A246E38-33A4-4958-ADB2-8BE64BDF8C07}" dt="2025-10-28T14:19:51.632" v="5" actId="478"/>
        <pc:sldMkLst>
          <pc:docMk/>
          <pc:sldMk cId="447580430" sldId="2374"/>
        </pc:sldMkLst>
        <pc:spChg chg="del">
          <ac:chgData name="Lidia Wojtal" userId="0207bd67-cf6f-4061-9ff7-5e7dd45fbf09" providerId="ADAL" clId="{3A246E38-33A4-4958-ADB2-8BE64BDF8C07}" dt="2025-10-28T14:19:51.632" v="5" actId="478"/>
          <ac:spMkLst>
            <pc:docMk/>
            <pc:sldMk cId="447580430" sldId="2374"/>
            <ac:spMk id="13" creationId="{F0AD2356-E86C-0774-A4CE-1970E13646C7}"/>
          </ac:spMkLst>
        </pc:spChg>
        <pc:spChg chg="del">
          <ac:chgData name="Lidia Wojtal" userId="0207bd67-cf6f-4061-9ff7-5e7dd45fbf09" providerId="ADAL" clId="{3A246E38-33A4-4958-ADB2-8BE64BDF8C07}" dt="2025-10-28T14:19:49.131" v="4" actId="478"/>
          <ac:spMkLst>
            <pc:docMk/>
            <pc:sldMk cId="447580430" sldId="2374"/>
            <ac:spMk id="14" creationId="{901BE349-CB9D-474E-095C-6286E9D927F8}"/>
          </ac:spMkLst>
        </pc:spChg>
      </pc:sldChg>
      <pc:sldChg chg="delSp mod modNotesTx">
        <pc:chgData name="Lidia Wojtal" userId="0207bd67-cf6f-4061-9ff7-5e7dd45fbf09" providerId="ADAL" clId="{3A246E38-33A4-4958-ADB2-8BE64BDF8C07}" dt="2025-10-28T15:44:24.561" v="10" actId="20577"/>
        <pc:sldMkLst>
          <pc:docMk/>
          <pc:sldMk cId="1799730787" sldId="2387"/>
        </pc:sldMkLst>
        <pc:spChg chg="del">
          <ac:chgData name="Lidia Wojtal" userId="0207bd67-cf6f-4061-9ff7-5e7dd45fbf09" providerId="ADAL" clId="{3A246E38-33A4-4958-ADB2-8BE64BDF8C07}" dt="2025-10-28T14:19:30.163" v="1" actId="478"/>
          <ac:spMkLst>
            <pc:docMk/>
            <pc:sldMk cId="1799730787" sldId="2387"/>
            <ac:spMk id="17" creationId="{CF89E876-F35B-36AC-DB86-DCBD608CDF1A}"/>
          </ac:spMkLst>
        </pc:spChg>
      </pc:sldChg>
      <pc:sldChg chg="delSp modSp mod">
        <pc:chgData name="Lidia Wojtal" userId="0207bd67-cf6f-4061-9ff7-5e7dd45fbf09" providerId="ADAL" clId="{3A246E38-33A4-4958-ADB2-8BE64BDF8C07}" dt="2025-10-28T14:21:11.220" v="9" actId="1076"/>
        <pc:sldMkLst>
          <pc:docMk/>
          <pc:sldMk cId="3369214687" sldId="2391"/>
        </pc:sldMkLst>
        <pc:spChg chg="del">
          <ac:chgData name="Lidia Wojtal" userId="0207bd67-cf6f-4061-9ff7-5e7dd45fbf09" providerId="ADAL" clId="{3A246E38-33A4-4958-ADB2-8BE64BDF8C07}" dt="2025-10-28T14:20:27.111" v="8" actId="478"/>
          <ac:spMkLst>
            <pc:docMk/>
            <pc:sldMk cId="3369214687" sldId="2391"/>
            <ac:spMk id="10" creationId="{B962496E-E22F-683A-935C-37E7F98CA58D}"/>
          </ac:spMkLst>
        </pc:spChg>
        <pc:spChg chg="mod">
          <ac:chgData name="Lidia Wojtal" userId="0207bd67-cf6f-4061-9ff7-5e7dd45fbf09" providerId="ADAL" clId="{3A246E38-33A4-4958-ADB2-8BE64BDF8C07}" dt="2025-10-28T14:21:11.220" v="9" actId="1076"/>
          <ac:spMkLst>
            <pc:docMk/>
            <pc:sldMk cId="3369214687" sldId="2391"/>
            <ac:spMk id="13" creationId="{9D5FF833-CDC0-69A0-FFC2-87A7B5262615}"/>
          </ac:spMkLst>
        </pc:spChg>
      </pc:sldChg>
      <pc:sldChg chg="modNotesTx">
        <pc:chgData name="Lidia Wojtal" userId="0207bd67-cf6f-4061-9ff7-5e7dd45fbf09" providerId="ADAL" clId="{3A246E38-33A4-4958-ADB2-8BE64BDF8C07}" dt="2025-10-28T15:44:44.595" v="14" actId="20577"/>
        <pc:sldMkLst>
          <pc:docMk/>
          <pc:sldMk cId="3233255372" sldId="2394"/>
        </pc:sldMkLst>
      </pc:sldChg>
      <pc:sldChg chg="delSp mod modNotesTx">
        <pc:chgData name="Lidia Wojtal" userId="0207bd67-cf6f-4061-9ff7-5e7dd45fbf09" providerId="ADAL" clId="{3A246E38-33A4-4958-ADB2-8BE64BDF8C07}" dt="2025-10-28T15:44:36.204" v="13" actId="20577"/>
        <pc:sldMkLst>
          <pc:docMk/>
          <pc:sldMk cId="1955012311" sldId="2395"/>
        </pc:sldMkLst>
        <pc:spChg chg="del">
          <ac:chgData name="Lidia Wojtal" userId="0207bd67-cf6f-4061-9ff7-5e7dd45fbf09" providerId="ADAL" clId="{3A246E38-33A4-4958-ADB2-8BE64BDF8C07}" dt="2025-10-28T14:19:42.717" v="3" actId="478"/>
          <ac:spMkLst>
            <pc:docMk/>
            <pc:sldMk cId="1955012311" sldId="2395"/>
            <ac:spMk id="5" creationId="{AB0EFC9C-4295-C60A-E3B2-BC924AE9731E}"/>
          </ac:spMkLst>
        </pc:spChg>
      </pc:sldChg>
      <pc:sldChg chg="delSp mod modNotesTx">
        <pc:chgData name="Lidia Wojtal" userId="0207bd67-cf6f-4061-9ff7-5e7dd45fbf09" providerId="ADAL" clId="{3A246E38-33A4-4958-ADB2-8BE64BDF8C07}" dt="2025-10-28T15:44:30.158" v="12" actId="20577"/>
        <pc:sldMkLst>
          <pc:docMk/>
          <pc:sldMk cId="1301139704" sldId="2396"/>
        </pc:sldMkLst>
        <pc:spChg chg="del">
          <ac:chgData name="Lidia Wojtal" userId="0207bd67-cf6f-4061-9ff7-5e7dd45fbf09" providerId="ADAL" clId="{3A246E38-33A4-4958-ADB2-8BE64BDF8C07}" dt="2025-10-28T14:19:37.972" v="2" actId="478"/>
          <ac:spMkLst>
            <pc:docMk/>
            <pc:sldMk cId="1301139704" sldId="2396"/>
            <ac:spMk id="9" creationId="{B628B752-101F-2585-6FE4-98AEB2C31C97}"/>
          </ac:spMkLst>
        </pc:spChg>
      </pc:sldChg>
      <pc:sldChg chg="delSp mod">
        <pc:chgData name="Lidia Wojtal" userId="0207bd67-cf6f-4061-9ff7-5e7dd45fbf09" providerId="ADAL" clId="{3A246E38-33A4-4958-ADB2-8BE64BDF8C07}" dt="2025-10-28T14:19:58.642" v="6" actId="478"/>
        <pc:sldMkLst>
          <pc:docMk/>
          <pc:sldMk cId="2893208488" sldId="2397"/>
        </pc:sldMkLst>
        <pc:spChg chg="del">
          <ac:chgData name="Lidia Wojtal" userId="0207bd67-cf6f-4061-9ff7-5e7dd45fbf09" providerId="ADAL" clId="{3A246E38-33A4-4958-ADB2-8BE64BDF8C07}" dt="2025-10-28T14:19:58.642" v="6" actId="478"/>
          <ac:spMkLst>
            <pc:docMk/>
            <pc:sldMk cId="2893208488" sldId="2397"/>
            <ac:spMk id="9" creationId="{E92F8197-9465-F57E-1418-7AE1C3F5AC05}"/>
          </ac:spMkLst>
        </pc:spChg>
      </pc:sldChg>
      <pc:sldChg chg="delSp mod">
        <pc:chgData name="Lidia Wojtal" userId="0207bd67-cf6f-4061-9ff7-5e7dd45fbf09" providerId="ADAL" clId="{3A246E38-33A4-4958-ADB2-8BE64BDF8C07}" dt="2025-10-28T14:20:18.250" v="7" actId="478"/>
        <pc:sldMkLst>
          <pc:docMk/>
          <pc:sldMk cId="1116642365" sldId="2398"/>
        </pc:sldMkLst>
        <pc:spChg chg="del">
          <ac:chgData name="Lidia Wojtal" userId="0207bd67-cf6f-4061-9ff7-5e7dd45fbf09" providerId="ADAL" clId="{3A246E38-33A4-4958-ADB2-8BE64BDF8C07}" dt="2025-10-28T14:20:18.250" v="7" actId="478"/>
          <ac:spMkLst>
            <pc:docMk/>
            <pc:sldMk cId="1116642365" sldId="2398"/>
            <ac:spMk id="7" creationId="{D5B2AF96-BFD7-DA37-DCAF-DCCE2F0F28A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9826625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016F1-CF53-FD4D-BA34-8894BBBDE281}" type="datetimeFigureOut">
              <a:rPr lang="pl-PL" smtClean="0"/>
              <a:t>30.10.2025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5746750" y="1219200"/>
            <a:ext cx="5854700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1735138" y="4694238"/>
            <a:ext cx="1387792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9826625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0F76A-94B4-8446-B397-EA682AF651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650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F76A-94B4-8446-B397-EA682AF651E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417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F76A-94B4-8446-B397-EA682AF651EC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0005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F76A-94B4-8446-B397-EA682AF651E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840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41952-0DAF-FDAB-6875-5EFB1C7DB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E501B6B-3C45-40BE-9FC7-AA25EB6E7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027CE6A-ADA3-62A2-3B0D-E492DE74F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7184A4-08CC-BB7F-6C4C-2060C115A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F76A-94B4-8446-B397-EA682AF651E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7311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41952-0DAF-FDAB-6875-5EFB1C7DB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E501B6B-3C45-40BE-9FC7-AA25EB6E7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027CE6A-ADA3-62A2-3B0D-E492DE74F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7184A4-08CC-BB7F-6C4C-2060C115A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F76A-94B4-8446-B397-EA682AF651E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8986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68991-DE33-2DA6-A727-C775D559A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7D7B166-9B0C-9533-B3C7-AE8F6B403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A71B89F-E101-8387-0629-B196B4D3F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D27325-367D-1A27-584C-7F3F1ADBB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F76A-94B4-8446-B397-EA682AF651E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3209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41952-0DAF-FDAB-6875-5EFB1C7DB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E501B6B-3C45-40BE-9FC7-AA25EB6E7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027CE6A-ADA3-62A2-3B0D-E492DE74F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7184A4-08CC-BB7F-6C4C-2060C115A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F76A-94B4-8446-B397-EA682AF651E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7374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F63D0-8FE7-FC4A-4E98-A90912880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E6A741-1BCA-74D6-3123-3BAA3CDABB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967251-B8BB-26EE-BAC3-2C4E970F5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DE458-AA01-42D0-633D-794BC4E09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F76A-94B4-8446-B397-EA682AF651E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29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B1B84-DD11-46DE-0FBC-4F3D8F141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BD3F64F-7FA2-DFBE-A04C-31BE2DE8A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E42992-6B7F-A02D-0E34-1C400740A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134A1DC-998F-343C-3BC9-87E012098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F76A-94B4-8446-B397-EA682AF651E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0575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12C78-2439-FA2F-F1A9-2CF24FA2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79BFCCA-1C51-B418-BFFA-1366942EE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1F6D668-C275-2A3A-9050-5CFF0B5BC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EB917D9-D35B-3E24-4B67-378C1988A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F76A-94B4-8446-B397-EA682AF651EC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0590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F76A-94B4-8446-B397-EA682AF651EC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648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2005F4-B199-E4CD-B976-736E8293A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8525" y="1596249"/>
            <a:ext cx="1301115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CC4E974-8E2D-5580-FDFB-E2C0AAB8F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8525" y="5122898"/>
            <a:ext cx="1301115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84B27C-0D14-71C6-828C-DB0A36F7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63D4EB-7861-F205-E745-1D0FAA305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6913794-1142-4EF6-30E1-E01D39916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460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6B0FED-08AB-935A-F093-9924A9A8C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DBAEA90-2644-2942-4D51-A5161D984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9779139-91D5-870F-6962-B607CC42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F5A242-87BE-A074-A3D7-619E3F72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02FB1A-AA44-5765-31E0-AAD3D0E0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185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39FA486-299E-BBC5-41EB-8AA1130815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414805" y="519289"/>
            <a:ext cx="3740706" cy="82657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4E0FCA7-E33A-8D33-C6C4-1FF2CDF57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689" y="519289"/>
            <a:ext cx="11005264" cy="82657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F37736-E431-D5A7-D87B-CA794E0E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28CB3B-D654-D35B-2D8F-A5877C40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3BCF4A-2D6F-FF58-65E9-8EED2070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6394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tx1"/>
                </a:solidFill>
                <a:latin typeface="ZillaSlab-Medium"/>
                <a:cs typeface="ZillaSlab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59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44950A-CD43-E13F-FBEF-FD8205A88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0942F8-D67E-777A-12B8-EE10BD88D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9D8E3A-E173-AB3E-FFDF-EEE656F99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469E56-D7FD-F002-3EB8-50E46F753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E141DE-A3FB-C2CD-8BC2-A85644B9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68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02F282-FA33-2C6C-8561-60BD788CD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653" y="2431628"/>
            <a:ext cx="14962823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0A6F60-8340-38D3-B48A-0FDB9D3A6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653" y="6527237"/>
            <a:ext cx="14962823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44C21E-6661-D614-833B-E71CBEBC5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883E52-A94C-4325-6F5E-943FDE02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6D8E7E-A74F-51A4-FC54-3FA43D9DC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155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BA221F-247E-FEA7-B460-B64D671B4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26D3DE-5D24-514B-66FD-DA42DC340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2689" y="2596444"/>
            <a:ext cx="7372985" cy="61885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D960B80-2440-0A64-5FAB-493AC2A0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82526" y="2596444"/>
            <a:ext cx="7372985" cy="61885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2A0337B-3F6E-7600-1598-D2A9E1F3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D379C65-ADDE-C8EA-7740-9D1AEDE4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1B3A198-4658-A02B-4881-B96B4524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110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A381BA-8645-AA97-ADC2-DDFC5675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948" y="519290"/>
            <a:ext cx="14962823" cy="188524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9E60D5-2A0F-D661-0DA5-8C3F4A259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949" y="2390987"/>
            <a:ext cx="7339101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9FE2B34-B57A-E985-42C5-4F355A21F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949" y="3562773"/>
            <a:ext cx="7339101" cy="524030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45E5F8A-6ECB-CD04-DD1E-1D84AA453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2526" y="2390987"/>
            <a:ext cx="7375245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792D77-2108-B601-CF40-2A6E0127A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2526" y="3562773"/>
            <a:ext cx="7375245" cy="524030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A378E3E-D13A-4457-9CC3-E69EF3904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9547339-535F-C10F-FE0B-5F6B99A47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AB5998E-A1F1-3F91-FB72-8104CD56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790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F90A8F-ED15-C2E8-A67F-205DA9CA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15261B4-B702-4879-E033-329615D4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73863DF-7853-3F64-2F73-7CE88B871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88494AF-1A07-BBE2-C770-D37307EF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5638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5C3B895-48CF-A449-14B0-AF75F97A7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43573FC-5C25-981B-18AB-FE3DAF33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FA605EA-0536-DE90-99A1-ACFBB204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215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19EC16-8312-6110-B18C-275EE7C9F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949" y="650240"/>
            <a:ext cx="559524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786754-FC6B-F5D0-0A08-C4C477AF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245" y="1404338"/>
            <a:ext cx="8782526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A99009E-A144-CAE0-C1F1-0C9D2445B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949" y="2926080"/>
            <a:ext cx="559524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DDABA25-C807-1BA4-A8EC-E8FC5B83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DD9AA9D-7890-4E0C-C90C-60B9055E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96F47FC-A56B-FC1A-6283-B5577F02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86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6D4DB6-1AD0-AC52-CD24-52858C8D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949" y="650240"/>
            <a:ext cx="559524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4E2AA05-98B3-1DC0-21C8-F25A2D37DE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5245" y="1404338"/>
            <a:ext cx="8782526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FDA6139-A128-5BA0-0D1D-0577D0980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949" y="2926080"/>
            <a:ext cx="559524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EA54D6-52CD-AD6F-7E69-68B55E558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06A7AEE-25E9-0247-3B9D-B1F7DF178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2335A91-4A25-8AEA-AFDF-120DA6FE6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941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0B850039-54BD-6E43-71AD-97A7925922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1473593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47" imgH="348" progId="TCLayout.ActiveDocument.1">
                  <p:embed/>
                </p:oleObj>
              </mc:Choice>
              <mc:Fallback>
                <p:oleObj name="think-cell Slide" r:id="rId15" imgW="347" imgH="34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850039-54BD-6E43-71AD-97A7925922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45D5A53-4DEB-2EB7-F254-0106FB6DA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89" y="519290"/>
            <a:ext cx="14962823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FCD439B-5AEF-9542-6955-7908B68F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689" y="2596444"/>
            <a:ext cx="14962823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7A30F2-9799-618A-B3B6-CE5562173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689" y="9040143"/>
            <a:ext cx="390334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4EDA407-7D47-4FB0-618D-FE07EA223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6591" y="9040143"/>
            <a:ext cx="585501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575865-CF46-453D-D0F2-364C5A8D6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52166" y="9040143"/>
            <a:ext cx="390334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140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16A8596-5DDE-5D9B-657A-9A2F3D66E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323693" cy="975359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8BCB271-6B53-B953-E46F-5C6794ACC1DC}"/>
              </a:ext>
            </a:extLst>
          </p:cNvPr>
          <p:cNvSpPr txBox="1"/>
          <p:nvPr/>
        </p:nvSpPr>
        <p:spPr>
          <a:xfrm>
            <a:off x="615462" y="4399746"/>
            <a:ext cx="5828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/>
              <a:t>波兰煤炭转型的经验与进展 </a:t>
            </a:r>
            <a:endParaRPr lang="pl-PL" sz="3600" b="1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7004930-CDC6-6252-D2E7-6A83B7768A0F}"/>
              </a:ext>
            </a:extLst>
          </p:cNvPr>
          <p:cNvSpPr txBox="1"/>
          <p:nvPr/>
        </p:nvSpPr>
        <p:spPr>
          <a:xfrm>
            <a:off x="615462" y="7951124"/>
            <a:ext cx="3105337" cy="106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/>
              <a:t>约翰娜</a:t>
            </a:r>
            <a:r>
              <a:rPr lang="en-US" altLang="zh-CN" sz="2400" b="1" dirty="0"/>
              <a:t>·</a:t>
            </a:r>
            <a:r>
              <a:rPr lang="zh-CN" altLang="en-US" sz="2400" b="1" dirty="0"/>
              <a:t>麦考维克 博士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波兰能源转型论坛总裁 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20356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EC28919-F972-8F67-778C-99C918FF769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C28919-F972-8F67-778C-99C918FF7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id="{BD6858D8-448D-7969-4EE5-D04F20A40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4" y="0"/>
            <a:ext cx="17323691" cy="975359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BD84DDD-348D-52F4-C562-EC3879206E2F}"/>
              </a:ext>
            </a:extLst>
          </p:cNvPr>
          <p:cNvSpPr txBox="1"/>
          <p:nvPr/>
        </p:nvSpPr>
        <p:spPr>
          <a:xfrm>
            <a:off x="685801" y="1357607"/>
            <a:ext cx="7988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从煤炭向可再生能源转型</a:t>
            </a:r>
            <a:r>
              <a:rPr lang="en-US" altLang="zh-CN" sz="2000" b="1" dirty="0"/>
              <a:t>——</a:t>
            </a:r>
            <a:r>
              <a:rPr lang="zh-CN" altLang="en-US" sz="2000" dirty="0"/>
              <a:t>贝乌哈图夫</a:t>
            </a:r>
            <a:endParaRPr lang="pl-PL" sz="28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D5FF833-CDC0-69A0-FFC2-87A7B5262615}"/>
              </a:ext>
            </a:extLst>
          </p:cNvPr>
          <p:cNvSpPr txBox="1"/>
          <p:nvPr/>
        </p:nvSpPr>
        <p:spPr>
          <a:xfrm>
            <a:off x="685801" y="2276545"/>
            <a:ext cx="301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可再生能源最优发展路径</a:t>
            </a:r>
            <a:endParaRPr lang="pl-PL" sz="2000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F0D2431-9001-D2CA-8B6B-1F8FABCED83E}"/>
              </a:ext>
            </a:extLst>
          </p:cNvPr>
          <p:cNvSpPr txBox="1"/>
          <p:nvPr/>
        </p:nvSpPr>
        <p:spPr>
          <a:xfrm>
            <a:off x="9781321" y="2385195"/>
            <a:ext cx="50913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500" dirty="0"/>
              <a:t>合理利用电网基础设施</a:t>
            </a:r>
            <a:endParaRPr lang="pl-PL" altLang="ja-JP" sz="15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9E588A3-37F1-A067-2F12-372D6E7892FC}"/>
              </a:ext>
            </a:extLst>
          </p:cNvPr>
          <p:cNvSpPr txBox="1"/>
          <p:nvPr/>
        </p:nvSpPr>
        <p:spPr>
          <a:xfrm>
            <a:off x="9781321" y="3092170"/>
            <a:ext cx="50913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500" dirty="0"/>
              <a:t>发电结构优化</a:t>
            </a:r>
            <a:endParaRPr lang="pl-PL" altLang="ja-JP" sz="1500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EB58562-F8B9-29DD-CF91-1536388DA780}"/>
              </a:ext>
            </a:extLst>
          </p:cNvPr>
          <p:cNvSpPr txBox="1"/>
          <p:nvPr/>
        </p:nvSpPr>
        <p:spPr>
          <a:xfrm>
            <a:off x="9781321" y="3799145"/>
            <a:ext cx="50913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500" dirty="0"/>
              <a:t>可再生能源并网与柔性调节</a:t>
            </a:r>
            <a:endParaRPr lang="pl-PL" altLang="ja-JP" sz="1500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E2214AC-C702-E29C-2014-A1933A742FC1}"/>
              </a:ext>
            </a:extLst>
          </p:cNvPr>
          <p:cNvSpPr txBox="1"/>
          <p:nvPr/>
        </p:nvSpPr>
        <p:spPr>
          <a:xfrm>
            <a:off x="9781321" y="6398910"/>
            <a:ext cx="73246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500" dirty="0"/>
              <a:t>区域规划与新建投资</a:t>
            </a:r>
            <a:endParaRPr lang="pl-PL" altLang="ja-JP" sz="1500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FE0EFF3-AB14-A3E4-C12A-5554CAB68933}"/>
              </a:ext>
            </a:extLst>
          </p:cNvPr>
          <p:cNvSpPr txBox="1"/>
          <p:nvPr/>
        </p:nvSpPr>
        <p:spPr>
          <a:xfrm>
            <a:off x="9781321" y="7100412"/>
            <a:ext cx="73246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500" dirty="0"/>
              <a:t>就业岗位创造</a:t>
            </a:r>
            <a:endParaRPr lang="pl-PL" altLang="ja-JP" sz="1500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2B53CED-67E1-56D9-02E2-5722BBDB5FC4}"/>
              </a:ext>
            </a:extLst>
          </p:cNvPr>
          <p:cNvSpPr txBox="1"/>
          <p:nvPr/>
        </p:nvSpPr>
        <p:spPr>
          <a:xfrm>
            <a:off x="9781321" y="7783976"/>
            <a:ext cx="73246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500" dirty="0"/>
              <a:t>专项资金保障</a:t>
            </a:r>
            <a:endParaRPr lang="pl-PL" altLang="ja-JP" sz="1500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D7BE83D-49F0-93EF-25B7-3B5FB1EB726C}"/>
              </a:ext>
            </a:extLst>
          </p:cNvPr>
          <p:cNvSpPr txBox="1"/>
          <p:nvPr/>
        </p:nvSpPr>
        <p:spPr>
          <a:xfrm>
            <a:off x="11121171" y="1446713"/>
            <a:ext cx="1610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能源</a:t>
            </a:r>
            <a:endParaRPr lang="pl-PL" altLang="ja-JP" sz="2000" dirty="0">
              <a:solidFill>
                <a:schemeClr val="bg1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B9D0E18-5795-EEB1-2CF3-EE98FE90DEDE}"/>
              </a:ext>
            </a:extLst>
          </p:cNvPr>
          <p:cNvSpPr txBox="1"/>
          <p:nvPr/>
        </p:nvSpPr>
        <p:spPr>
          <a:xfrm>
            <a:off x="11121171" y="5445950"/>
            <a:ext cx="161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民众</a:t>
            </a:r>
            <a:endParaRPr lang="pl-PL" altLang="ja-JP" dirty="0">
              <a:solidFill>
                <a:schemeClr val="bg1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F38C8F8-2DF5-A04F-CF80-A6AF7FAE6E6B}"/>
              </a:ext>
            </a:extLst>
          </p:cNvPr>
          <p:cNvSpPr txBox="1"/>
          <p:nvPr/>
        </p:nvSpPr>
        <p:spPr>
          <a:xfrm>
            <a:off x="14569221" y="5567475"/>
            <a:ext cx="1812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457794"/>
                </a:solidFill>
              </a:rPr>
              <a:t>透明战略布局</a:t>
            </a:r>
            <a:endParaRPr lang="pl-PL" altLang="ja-JP" sz="2000" b="1" dirty="0">
              <a:solidFill>
                <a:srgbClr val="457794"/>
              </a:solidFill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C74561F4-90B3-50E4-F84A-5BA98667E5FE}"/>
              </a:ext>
            </a:extLst>
          </p:cNvPr>
          <p:cNvSpPr txBox="1"/>
          <p:nvPr/>
        </p:nvSpPr>
        <p:spPr>
          <a:xfrm>
            <a:off x="10832476" y="877563"/>
            <a:ext cx="2503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两条并行发展路径</a:t>
            </a:r>
            <a:endParaRPr lang="pl-PL" altLang="ja-JP" sz="1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434477F-8219-E38E-CB2F-856DD667E7C9}"/>
              </a:ext>
            </a:extLst>
          </p:cNvPr>
          <p:cNvSpPr txBox="1"/>
          <p:nvPr/>
        </p:nvSpPr>
        <p:spPr>
          <a:xfrm>
            <a:off x="1518251" y="8023444"/>
            <a:ext cx="18560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低碳热电联产</a:t>
            </a:r>
            <a:r>
              <a:rPr lang="en-US" altLang="zh-CN" sz="1500" dirty="0"/>
              <a:t>/</a:t>
            </a:r>
            <a:r>
              <a:rPr lang="zh-CN" altLang="en-US" sz="1500" dirty="0"/>
              <a:t>供热</a:t>
            </a:r>
            <a:endParaRPr lang="pl-PL" sz="15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3F3B466-B133-C71B-A207-4F5A1F54818F}"/>
              </a:ext>
            </a:extLst>
          </p:cNvPr>
          <p:cNvSpPr txBox="1"/>
          <p:nvPr/>
        </p:nvSpPr>
        <p:spPr>
          <a:xfrm>
            <a:off x="3852808" y="8023444"/>
            <a:ext cx="66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储能</a:t>
            </a:r>
            <a:endParaRPr lang="pl-PL" sz="15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6379892-CEDE-DC8A-7E6C-DC54B19D07BE}"/>
              </a:ext>
            </a:extLst>
          </p:cNvPr>
          <p:cNvSpPr txBox="1"/>
          <p:nvPr/>
        </p:nvSpPr>
        <p:spPr>
          <a:xfrm>
            <a:off x="5464354" y="8023444"/>
            <a:ext cx="66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风能</a:t>
            </a:r>
            <a:endParaRPr lang="pl-PL" sz="15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967EC3E-56E1-4D79-A6A1-46DCD4B8D7DC}"/>
              </a:ext>
            </a:extLst>
          </p:cNvPr>
          <p:cNvSpPr txBox="1"/>
          <p:nvPr/>
        </p:nvSpPr>
        <p:spPr>
          <a:xfrm>
            <a:off x="6359659" y="8023444"/>
            <a:ext cx="914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太阳能</a:t>
            </a:r>
            <a:endParaRPr lang="pl-PL" sz="15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56EC59A-6B34-8F3F-E025-BBCDE92E58C9}"/>
              </a:ext>
            </a:extLst>
          </p:cNvPr>
          <p:cNvSpPr txBox="1"/>
          <p:nvPr/>
        </p:nvSpPr>
        <p:spPr>
          <a:xfrm>
            <a:off x="7274469" y="8023444"/>
            <a:ext cx="66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褐煤</a:t>
            </a:r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3369214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17088AF-B666-6A03-BB60-196289A54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323691" cy="9753599"/>
          </a:xfrm>
          <a:prstGeom prst="rect">
            <a:avLst/>
          </a:prstGeom>
        </p:spPr>
      </p:pic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EC28919-F972-8F67-778C-99C918FF769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C28919-F972-8F67-778C-99C918FF7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6EF72C7C-D5C6-5E08-8F40-926692D50DA5}"/>
              </a:ext>
            </a:extLst>
          </p:cNvPr>
          <p:cNvSpPr txBox="1"/>
          <p:nvPr/>
        </p:nvSpPr>
        <p:spPr>
          <a:xfrm>
            <a:off x="4855795" y="1965982"/>
            <a:ext cx="7988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总结</a:t>
            </a:r>
            <a:endParaRPr lang="pl-PL" sz="36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CE9EC42-6A0A-1A13-4809-899936FF27A2}"/>
              </a:ext>
            </a:extLst>
          </p:cNvPr>
          <p:cNvSpPr txBox="1"/>
          <p:nvPr/>
        </p:nvSpPr>
        <p:spPr>
          <a:xfrm>
            <a:off x="1332160" y="4239741"/>
            <a:ext cx="509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</a:rPr>
              <a:t>未来能源结构：可再生能源、天然气与核能</a:t>
            </a:r>
            <a:endParaRPr lang="pl-PL" altLang="ja-JP" dirty="0">
              <a:solidFill>
                <a:schemeClr val="bg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1E67DD3-7EDE-479C-C7F0-6674F4A756B3}"/>
              </a:ext>
            </a:extLst>
          </p:cNvPr>
          <p:cNvSpPr txBox="1"/>
          <p:nvPr/>
        </p:nvSpPr>
        <p:spPr>
          <a:xfrm>
            <a:off x="1332160" y="5149987"/>
            <a:ext cx="509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</a:rPr>
              <a:t>可再生能源降低能源对外依存度</a:t>
            </a:r>
            <a:endParaRPr lang="pl-PL" altLang="ja-JP" dirty="0">
              <a:solidFill>
                <a:schemeClr val="bg1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8E9C81D-EA1E-3DD7-AB59-7802D7D95EA1}"/>
              </a:ext>
            </a:extLst>
          </p:cNvPr>
          <p:cNvSpPr txBox="1"/>
          <p:nvPr/>
        </p:nvSpPr>
        <p:spPr>
          <a:xfrm>
            <a:off x="1332160" y="6051835"/>
            <a:ext cx="732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</a:rPr>
              <a:t>面临挑战：系统柔性调节、成本控制、电网升级、地缘政治风险</a:t>
            </a:r>
            <a:endParaRPr lang="pl-PL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55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0BF3FC3-C925-6604-F0C5-2CEF2600FD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44482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4" imgH="425" progId="TCLayout.ActiveDocument.1">
                  <p:embed/>
                </p:oleObj>
              </mc:Choice>
              <mc:Fallback>
                <p:oleObj name="think-cell Slide" r:id="rId3" imgW="424" imgH="42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0BF3FC3-C925-6604-F0C5-2CEF2600FD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1E89CBD8-FE9A-C4BC-8291-6C8BC30B8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" y="0"/>
            <a:ext cx="1732369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90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4C9AE-A7C5-B088-71E0-67BF2167D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1F65843-4DDF-1666-D594-089F56AE06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F65843-4DDF-1666-D594-089F56AE06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5FAE7B4C-63C4-1BC6-8EEC-A9282A3EA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4" y="0"/>
            <a:ext cx="17323691" cy="975359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01A40C9-2530-2F43-B380-82E92FB89A75}"/>
              </a:ext>
            </a:extLst>
          </p:cNvPr>
          <p:cNvSpPr txBox="1"/>
          <p:nvPr/>
        </p:nvSpPr>
        <p:spPr>
          <a:xfrm>
            <a:off x="901090" y="3466784"/>
            <a:ext cx="509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已经成立</a:t>
            </a:r>
            <a:r>
              <a:rPr lang="en-US" altLang="zh-CN" dirty="0"/>
              <a:t>10</a:t>
            </a:r>
            <a:r>
              <a:rPr lang="zh-CN" altLang="en-US" dirty="0"/>
              <a:t>年</a:t>
            </a:r>
            <a:endParaRPr lang="pl-PL" altLang="ja-JP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3B0D42B-A169-43BA-2D26-351F969BE25E}"/>
              </a:ext>
            </a:extLst>
          </p:cNvPr>
          <p:cNvSpPr txBox="1"/>
          <p:nvPr/>
        </p:nvSpPr>
        <p:spPr>
          <a:xfrm>
            <a:off x="901090" y="4335342"/>
            <a:ext cx="509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30</a:t>
            </a:r>
            <a:r>
              <a:rPr lang="zh-CN" altLang="en-US" dirty="0"/>
              <a:t>位专家组成的跨领域团队</a:t>
            </a:r>
            <a:endParaRPr lang="pl-PL" altLang="ja-JP" sz="15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1C0BA7B-766C-F3A9-0AA2-45E53BCF49DF}"/>
              </a:ext>
            </a:extLst>
          </p:cNvPr>
          <p:cNvSpPr txBox="1"/>
          <p:nvPr/>
        </p:nvSpPr>
        <p:spPr>
          <a:xfrm>
            <a:off x="901090" y="5203900"/>
            <a:ext cx="732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数据驱动，科学实证</a:t>
            </a:r>
            <a:endParaRPr lang="pl-PL" altLang="ja-JP" sz="15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40981C7-B7B0-D7BA-7551-39001F440E13}"/>
              </a:ext>
            </a:extLst>
          </p:cNvPr>
          <p:cNvSpPr txBox="1"/>
          <p:nvPr/>
        </p:nvSpPr>
        <p:spPr>
          <a:xfrm>
            <a:off x="901090" y="6100824"/>
            <a:ext cx="509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非营利性</a:t>
            </a:r>
            <a:endParaRPr lang="pl-PL" altLang="ja-JP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6EE148B-12CE-DE44-48A3-2183E956DB56}"/>
              </a:ext>
            </a:extLst>
          </p:cNvPr>
          <p:cNvSpPr txBox="1"/>
          <p:nvPr/>
        </p:nvSpPr>
        <p:spPr>
          <a:xfrm>
            <a:off x="901089" y="6974193"/>
            <a:ext cx="539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秉持独立，构建协同沟通纽带</a:t>
            </a:r>
            <a:endParaRPr lang="pl-PL" altLang="ja-JP" sz="15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89AA281-5182-D884-5DAD-EEC1F3E211E9}"/>
              </a:ext>
            </a:extLst>
          </p:cNvPr>
          <p:cNvSpPr txBox="1"/>
          <p:nvPr/>
        </p:nvSpPr>
        <p:spPr>
          <a:xfrm>
            <a:off x="729456" y="1441439"/>
            <a:ext cx="60845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 dirty="0"/>
              <a:t>来自欧洲波兰的能源转型智库</a:t>
            </a:r>
            <a:endParaRPr lang="pl-PL" sz="2500" dirty="0"/>
          </a:p>
        </p:txBody>
      </p:sp>
    </p:spTree>
    <p:extLst>
      <p:ext uri="{BB962C8B-B14F-4D97-AF65-F5344CB8AC3E}">
        <p14:creationId xmlns:p14="http://schemas.microsoft.com/office/powerpoint/2010/main" val="1799730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4C9AE-A7C5-B088-71E0-67BF2167D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1F65843-4DDF-1666-D594-089F56AE06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39368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F65843-4DDF-1666-D594-089F56AE06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B57FD6F3-0105-3EB7-7E5B-1C2DFBCA5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4" y="0"/>
            <a:ext cx="17323691" cy="97535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F199914-5058-34A7-7E71-6A402941BC82}"/>
              </a:ext>
            </a:extLst>
          </p:cNvPr>
          <p:cNvSpPr txBox="1"/>
          <p:nvPr/>
        </p:nvSpPr>
        <p:spPr>
          <a:xfrm>
            <a:off x="685800" y="1359746"/>
            <a:ext cx="798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波兰经济在单位能耗排放量指标上位居</a:t>
            </a:r>
            <a:r>
              <a:rPr lang="zh-CN" altLang="en-US" sz="2400" b="1" dirty="0"/>
              <a:t>全球第五</a:t>
            </a:r>
            <a:r>
              <a:rPr lang="zh-CN" altLang="en-US" sz="2400" dirty="0"/>
              <a:t>（</a:t>
            </a:r>
            <a:r>
              <a:rPr lang="en-US" altLang="zh-CN" sz="2400" dirty="0"/>
              <a:t>2023</a:t>
            </a:r>
            <a:r>
              <a:rPr lang="zh-CN" altLang="en-US" sz="2400" dirty="0"/>
              <a:t>年）</a:t>
            </a:r>
            <a:endParaRPr lang="pl-PL" sz="32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71AE85F-814C-7E16-9B89-06A873D68C47}"/>
              </a:ext>
            </a:extLst>
          </p:cNvPr>
          <p:cNvSpPr txBox="1"/>
          <p:nvPr/>
        </p:nvSpPr>
        <p:spPr>
          <a:xfrm>
            <a:off x="2199841" y="2882863"/>
            <a:ext cx="298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吨二氧化碳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吨标准油当量</a:t>
            </a:r>
            <a:endParaRPr lang="pl-PL" altLang="ja-JP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B6DC2EE-D316-4A9A-C070-08ECFDA21DE0}"/>
              </a:ext>
            </a:extLst>
          </p:cNvPr>
          <p:cNvSpPr txBox="1"/>
          <p:nvPr/>
        </p:nvSpPr>
        <p:spPr>
          <a:xfrm>
            <a:off x="2601914" y="8464722"/>
            <a:ext cx="994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/>
              <a:t>科威特</a:t>
            </a:r>
            <a:endParaRPr lang="pl-PL" altLang="ja-JP" sz="1500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7185BEC-BAC1-CA1A-DB28-B6698D3DDA90}"/>
              </a:ext>
            </a:extLst>
          </p:cNvPr>
          <p:cNvSpPr txBox="1"/>
          <p:nvPr/>
        </p:nvSpPr>
        <p:spPr>
          <a:xfrm>
            <a:off x="3824348" y="8464722"/>
            <a:ext cx="994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/>
              <a:t>南非</a:t>
            </a:r>
            <a:endParaRPr lang="pl-PL" altLang="ja-JP" sz="15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B75AC44-3022-7D12-AB7D-DC92F1B59E01}"/>
              </a:ext>
            </a:extLst>
          </p:cNvPr>
          <p:cNvSpPr txBox="1"/>
          <p:nvPr/>
        </p:nvSpPr>
        <p:spPr>
          <a:xfrm>
            <a:off x="5046782" y="8464722"/>
            <a:ext cx="11389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/>
              <a:t>哈萨克斯坦</a:t>
            </a:r>
            <a:endParaRPr lang="pl-PL" altLang="ja-JP" sz="1500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CD11F78-72AB-149A-55D3-9B35717D57EC}"/>
              </a:ext>
            </a:extLst>
          </p:cNvPr>
          <p:cNvSpPr txBox="1"/>
          <p:nvPr/>
        </p:nvSpPr>
        <p:spPr>
          <a:xfrm>
            <a:off x="6269216" y="8464722"/>
            <a:ext cx="994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/>
              <a:t>中国</a:t>
            </a:r>
            <a:endParaRPr lang="pl-PL" altLang="ja-JP" sz="15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E5536E2-024D-6E46-8E9A-1ECAB789F5DE}"/>
              </a:ext>
            </a:extLst>
          </p:cNvPr>
          <p:cNvSpPr txBox="1"/>
          <p:nvPr/>
        </p:nvSpPr>
        <p:spPr>
          <a:xfrm>
            <a:off x="7595945" y="8464722"/>
            <a:ext cx="994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/>
              <a:t>波兰</a:t>
            </a:r>
            <a:endParaRPr lang="pl-PL" altLang="ja-JP" sz="1500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6625250-76FA-81F1-7E33-51B0D80C9BE4}"/>
              </a:ext>
            </a:extLst>
          </p:cNvPr>
          <p:cNvSpPr txBox="1"/>
          <p:nvPr/>
        </p:nvSpPr>
        <p:spPr>
          <a:xfrm>
            <a:off x="8818379" y="8464722"/>
            <a:ext cx="994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/>
              <a:t>澳大利亚</a:t>
            </a:r>
            <a:endParaRPr lang="pl-PL" altLang="ja-JP" sz="1500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8258F0E-E4C2-D59B-FC94-80C7ED811BBE}"/>
              </a:ext>
            </a:extLst>
          </p:cNvPr>
          <p:cNvSpPr txBox="1"/>
          <p:nvPr/>
        </p:nvSpPr>
        <p:spPr>
          <a:xfrm>
            <a:off x="10040813" y="8464722"/>
            <a:ext cx="994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/>
              <a:t>阿联酋</a:t>
            </a:r>
            <a:endParaRPr lang="pl-PL" altLang="ja-JP" sz="1500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B7F388E-8C58-A22C-810B-934D4C31F3B9}"/>
              </a:ext>
            </a:extLst>
          </p:cNvPr>
          <p:cNvSpPr txBox="1"/>
          <p:nvPr/>
        </p:nvSpPr>
        <p:spPr>
          <a:xfrm>
            <a:off x="11263247" y="8464722"/>
            <a:ext cx="994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altLang="ja-JP" sz="1500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86E2FD6-5A00-7D5A-C5D8-0251BE8638C2}"/>
              </a:ext>
            </a:extLst>
          </p:cNvPr>
          <p:cNvSpPr txBox="1"/>
          <p:nvPr/>
        </p:nvSpPr>
        <p:spPr>
          <a:xfrm>
            <a:off x="12257387" y="8464722"/>
            <a:ext cx="994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/>
              <a:t>德国</a:t>
            </a:r>
            <a:endParaRPr lang="pl-PL" altLang="ja-JP" sz="15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8FBF1E2-3F7E-73B2-E2F6-A57680444717}"/>
              </a:ext>
            </a:extLst>
          </p:cNvPr>
          <p:cNvSpPr txBox="1"/>
          <p:nvPr/>
        </p:nvSpPr>
        <p:spPr>
          <a:xfrm>
            <a:off x="13479821" y="8464722"/>
            <a:ext cx="994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/>
              <a:t>英国</a:t>
            </a:r>
            <a:endParaRPr lang="pl-PL" altLang="ja-JP" sz="15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A5B763E5-009C-CC4F-EE8F-C66187146146}"/>
              </a:ext>
            </a:extLst>
          </p:cNvPr>
          <p:cNvSpPr txBox="1"/>
          <p:nvPr/>
        </p:nvSpPr>
        <p:spPr>
          <a:xfrm>
            <a:off x="14702255" y="8464722"/>
            <a:ext cx="994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/>
              <a:t>法国</a:t>
            </a:r>
            <a:endParaRPr lang="pl-PL" altLang="ja-JP" sz="1500" dirty="0"/>
          </a:p>
        </p:txBody>
      </p:sp>
    </p:spTree>
    <p:extLst>
      <p:ext uri="{BB962C8B-B14F-4D97-AF65-F5344CB8AC3E}">
        <p14:creationId xmlns:p14="http://schemas.microsoft.com/office/powerpoint/2010/main" val="4186995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F389B-4928-33CF-A81D-CA63A59FB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892F485-9B59-4E87-6A60-DA81F3E8D9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892F485-9B59-4E87-6A60-DA81F3E8D9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311A69BA-B706-AEB1-B715-871BBAEAB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4" y="0"/>
            <a:ext cx="17323691" cy="975359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398AF68-AFDF-ED08-4413-29AB75FC7526}"/>
              </a:ext>
            </a:extLst>
          </p:cNvPr>
          <p:cNvSpPr txBox="1"/>
          <p:nvPr/>
        </p:nvSpPr>
        <p:spPr>
          <a:xfrm>
            <a:off x="989345" y="3245583"/>
            <a:ext cx="7988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280</a:t>
            </a:r>
            <a:r>
              <a:rPr lang="zh-CN" altLang="en-US" sz="3600" dirty="0">
                <a:solidFill>
                  <a:schemeClr val="bg1"/>
                </a:solidFill>
              </a:rPr>
              <a:t>万栋建筑</a:t>
            </a:r>
            <a:r>
              <a:rPr lang="en-US" altLang="zh-CN" sz="3600" dirty="0">
                <a:solidFill>
                  <a:schemeClr val="bg1"/>
                </a:solidFill>
              </a:rPr>
              <a:t> </a:t>
            </a:r>
            <a:r>
              <a:rPr lang="zh-CN" altLang="en-US" sz="2800" dirty="0">
                <a:solidFill>
                  <a:schemeClr val="bg1"/>
                </a:solidFill>
              </a:rPr>
              <a:t>燃煤供暖</a:t>
            </a:r>
            <a:br>
              <a:rPr lang="zh-CN" altLang="en-US" sz="4800" dirty="0">
                <a:solidFill>
                  <a:schemeClr val="bg1"/>
                </a:solidFill>
              </a:rPr>
            </a:br>
            <a:endParaRPr lang="pl-P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39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4C9AE-A7C5-B088-71E0-67BF2167D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1F65843-4DDF-1666-D594-089F56AE06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F65843-4DDF-1666-D594-089F56AE06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A3F609B7-84B1-032A-A5AF-896DCF9FD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4" y="0"/>
            <a:ext cx="17323691" cy="97535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15BBF61-2CC6-3AEF-8D22-49D3084B51EB}"/>
              </a:ext>
            </a:extLst>
          </p:cNvPr>
          <p:cNvSpPr txBox="1"/>
          <p:nvPr/>
        </p:nvSpPr>
        <p:spPr>
          <a:xfrm>
            <a:off x="1203936" y="4050983"/>
            <a:ext cx="509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褐煤产量</a:t>
            </a:r>
            <a:endParaRPr lang="pl-PL" altLang="ja-JP" sz="15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926497A-7FCE-0C0F-120A-C8D34EAD12C9}"/>
              </a:ext>
            </a:extLst>
          </p:cNvPr>
          <p:cNvSpPr txBox="1"/>
          <p:nvPr/>
        </p:nvSpPr>
        <p:spPr>
          <a:xfrm>
            <a:off x="1203936" y="4751571"/>
            <a:ext cx="509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硬煤产量</a:t>
            </a:r>
            <a:endParaRPr lang="pl-PL" altLang="ja-JP" sz="15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DE0CA8F-83F3-1DC5-C9CE-57FB945FA5C6}"/>
              </a:ext>
            </a:extLst>
          </p:cNvPr>
          <p:cNvSpPr txBox="1"/>
          <p:nvPr/>
        </p:nvSpPr>
        <p:spPr>
          <a:xfrm>
            <a:off x="1203936" y="5452159"/>
            <a:ext cx="509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煤炭进口量</a:t>
            </a:r>
            <a:endParaRPr lang="pl-PL" altLang="ja-JP" sz="15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59F5F0B-E18A-65F0-E75C-50292348F508}"/>
              </a:ext>
            </a:extLst>
          </p:cNvPr>
          <p:cNvSpPr txBox="1"/>
          <p:nvPr/>
        </p:nvSpPr>
        <p:spPr>
          <a:xfrm>
            <a:off x="547444" y="6244248"/>
            <a:ext cx="509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注：计量单位为百万吨</a:t>
            </a:r>
            <a:endParaRPr lang="pl-PL" altLang="ja-JP" sz="15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428D1F8-BDD6-B67C-8F82-E76A8D1D9ABF}"/>
              </a:ext>
            </a:extLst>
          </p:cNvPr>
          <p:cNvSpPr txBox="1"/>
          <p:nvPr/>
        </p:nvSpPr>
        <p:spPr>
          <a:xfrm>
            <a:off x="685801" y="1542246"/>
            <a:ext cx="7988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欧盟三大煤炭生产国（</a:t>
            </a:r>
            <a:r>
              <a:rPr lang="en-US" altLang="zh-CN" sz="2800" b="1" dirty="0"/>
              <a:t>2024</a:t>
            </a:r>
            <a:r>
              <a:rPr lang="zh-CN" altLang="en-US" sz="2800" b="1" dirty="0"/>
              <a:t>年）</a:t>
            </a:r>
            <a:endParaRPr lang="pl-PL" sz="3600" b="1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C94397C-4FFD-1930-4FF4-E1394500F26F}"/>
              </a:ext>
            </a:extLst>
          </p:cNvPr>
          <p:cNvSpPr txBox="1"/>
          <p:nvPr/>
        </p:nvSpPr>
        <p:spPr>
          <a:xfrm>
            <a:off x="9997933" y="5921083"/>
            <a:ext cx="135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德国</a:t>
            </a:r>
            <a:endParaRPr lang="pl-PL" altLang="ja-JP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4286757-73F1-08DF-E3D7-6A50D114F5D5}"/>
              </a:ext>
            </a:extLst>
          </p:cNvPr>
          <p:cNvSpPr txBox="1"/>
          <p:nvPr/>
        </p:nvSpPr>
        <p:spPr>
          <a:xfrm>
            <a:off x="11820872" y="6421803"/>
            <a:ext cx="135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捷克</a:t>
            </a:r>
            <a:endParaRPr lang="pl-PL" altLang="ja-JP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04E7469-77D8-20BE-586B-CC204455F71E}"/>
              </a:ext>
            </a:extLst>
          </p:cNvPr>
          <p:cNvSpPr txBox="1"/>
          <p:nvPr/>
        </p:nvSpPr>
        <p:spPr>
          <a:xfrm>
            <a:off x="13292118" y="5452159"/>
            <a:ext cx="135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波兰</a:t>
            </a:r>
            <a:endParaRPr lang="pl-PL" altLang="ja-JP" dirty="0"/>
          </a:p>
        </p:txBody>
      </p:sp>
    </p:spTree>
    <p:extLst>
      <p:ext uri="{BB962C8B-B14F-4D97-AF65-F5344CB8AC3E}">
        <p14:creationId xmlns:p14="http://schemas.microsoft.com/office/powerpoint/2010/main" val="1955012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9E874-7ED0-B351-32A4-0F1B7C04C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8B4136-D286-B79C-CDDE-9C61E0D0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838" r="847" b="695"/>
          <a:stretch>
            <a:fillRect/>
          </a:stretch>
        </p:blipFill>
        <p:spPr>
          <a:xfrm>
            <a:off x="2625187" y="2983227"/>
            <a:ext cx="11399520" cy="6352418"/>
          </a:xfrm>
          <a:prstGeom prst="rect">
            <a:avLst/>
          </a:prstGeom>
        </p:spPr>
      </p:pic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22500E31-CD88-B0DC-E0EF-11511AB6D33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2500E31-CD88-B0DC-E0EF-11511AB6D3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az 11">
            <a:extLst>
              <a:ext uri="{FF2B5EF4-FFF2-40B4-BE49-F238E27FC236}">
                <a16:creationId xmlns:a16="http://schemas.microsoft.com/office/drawing/2014/main" id="{BAB8EE26-C5B6-A2F8-58D6-DE2FB141C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4" y="0"/>
            <a:ext cx="17323691" cy="9753599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B2E3F75-B4F4-3374-2814-D60BA39B562A}"/>
              </a:ext>
            </a:extLst>
          </p:cNvPr>
          <p:cNvSpPr txBox="1"/>
          <p:nvPr/>
        </p:nvSpPr>
        <p:spPr>
          <a:xfrm>
            <a:off x="685801" y="1542246"/>
            <a:ext cx="9307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70AD47"/>
                </a:solidFill>
              </a:rPr>
              <a:t>可再生能源发电</a:t>
            </a:r>
            <a:r>
              <a:rPr lang="zh-CN" altLang="en-US" sz="2800" dirty="0"/>
              <a:t>占比加速提升（</a:t>
            </a:r>
            <a:r>
              <a:rPr lang="en-US" altLang="zh-CN" sz="2800" dirty="0"/>
              <a:t>13%→31%</a:t>
            </a:r>
            <a:r>
              <a:rPr lang="zh-CN" altLang="en-US" sz="2800" dirty="0"/>
              <a:t>）</a:t>
            </a:r>
            <a:br>
              <a:rPr lang="zh-CN" altLang="en-US" sz="4000" dirty="0"/>
            </a:br>
            <a:r>
              <a:rPr lang="zh-CN" altLang="en-US" sz="2800" dirty="0"/>
              <a:t>煤炭发电（硬煤与褐煤）比重逐步下降（</a:t>
            </a:r>
            <a:r>
              <a:rPr lang="en-US" altLang="zh-CN" sz="2800" dirty="0"/>
              <a:t>83%→57%</a:t>
            </a:r>
            <a:r>
              <a:rPr lang="zh-CN" altLang="en-US" sz="2800" dirty="0"/>
              <a:t>）</a:t>
            </a:r>
            <a:endParaRPr lang="pl-PL" sz="36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5934A1E-D603-9F94-E0D7-ECABF9038687}"/>
              </a:ext>
            </a:extLst>
          </p:cNvPr>
          <p:cNvSpPr txBox="1"/>
          <p:nvPr/>
        </p:nvSpPr>
        <p:spPr>
          <a:xfrm>
            <a:off x="1436079" y="4476689"/>
            <a:ext cx="3012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从</a:t>
            </a:r>
            <a:r>
              <a:rPr lang="en-US" altLang="zh-CN" sz="2000" b="1" dirty="0"/>
              <a:t>2015</a:t>
            </a:r>
            <a:r>
              <a:rPr lang="zh-CN" altLang="en-US" sz="2000" b="1" dirty="0"/>
              <a:t>年的</a:t>
            </a:r>
            <a:r>
              <a:rPr lang="en-US" altLang="zh-CN" sz="2000" b="1" dirty="0"/>
              <a:t>13.2%</a:t>
            </a:r>
            <a:r>
              <a:rPr lang="zh-CN" altLang="en-US" sz="2000" b="1" dirty="0"/>
              <a:t>提升至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4475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546"/>
    </mc:Choice>
    <mc:Fallback xmlns="">
      <p:transition advTm="5054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0FFE4-E96A-EB15-6692-4EA1452B3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C123C7DE-2856-E728-BA4B-10EB24B6C4A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123C7DE-2856-E728-BA4B-10EB24B6C4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905485AA-A81A-A597-9272-DEB1232E60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5" y="0"/>
            <a:ext cx="17323689" cy="975359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B6190D4-28EA-2369-D16D-DFB0AD368F52}"/>
              </a:ext>
            </a:extLst>
          </p:cNvPr>
          <p:cNvSpPr txBox="1"/>
          <p:nvPr/>
        </p:nvSpPr>
        <p:spPr>
          <a:xfrm>
            <a:off x="1922687" y="3780686"/>
            <a:ext cx="309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煤炭（硬煤及褐煤）</a:t>
            </a:r>
            <a:endParaRPr lang="pl-PL" altLang="ja-JP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2C4137C-95B4-CC4D-D525-BEB3801AB3EF}"/>
              </a:ext>
            </a:extLst>
          </p:cNvPr>
          <p:cNvSpPr txBox="1"/>
          <p:nvPr/>
        </p:nvSpPr>
        <p:spPr>
          <a:xfrm>
            <a:off x="1922687" y="4820915"/>
            <a:ext cx="309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天然气</a:t>
            </a:r>
            <a:endParaRPr lang="pl-PL" altLang="ja-JP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CC291C7-99B9-494E-246F-DFB24A9F51B1}"/>
              </a:ext>
            </a:extLst>
          </p:cNvPr>
          <p:cNvSpPr txBox="1"/>
          <p:nvPr/>
        </p:nvSpPr>
        <p:spPr>
          <a:xfrm>
            <a:off x="1813830" y="5861144"/>
            <a:ext cx="309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可再生能源</a:t>
            </a:r>
            <a:endParaRPr lang="pl-PL" altLang="ja-JP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8CA0A75-76EF-551E-0D2A-2FA006D61455}"/>
              </a:ext>
            </a:extLst>
          </p:cNvPr>
          <p:cNvSpPr txBox="1"/>
          <p:nvPr/>
        </p:nvSpPr>
        <p:spPr>
          <a:xfrm>
            <a:off x="685801" y="1027005"/>
            <a:ext cx="7988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煤炭占比将近五成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2893208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ACFC3-292E-0193-3E15-051F1E1B0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CEE7278-2E84-7C4E-AE3D-3594D026058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CEE7278-2E84-7C4E-AE3D-3594D02605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BBBE49B5-D6FF-E417-3A18-E51D12F05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4" y="0"/>
            <a:ext cx="17323691" cy="975359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83CE982-B37D-176F-D828-B8A74C44B5C2}"/>
              </a:ext>
            </a:extLst>
          </p:cNvPr>
          <p:cNvSpPr txBox="1"/>
          <p:nvPr/>
        </p:nvSpPr>
        <p:spPr>
          <a:xfrm>
            <a:off x="685801" y="935576"/>
            <a:ext cx="79882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 dirty="0"/>
              <a:t>进口</a:t>
            </a:r>
            <a:endParaRPr lang="pl-PL" sz="25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CAF17C7-6B7F-CE67-8187-A9D4ECA033B7}"/>
              </a:ext>
            </a:extLst>
          </p:cNvPr>
          <p:cNvSpPr txBox="1"/>
          <p:nvPr/>
        </p:nvSpPr>
        <p:spPr>
          <a:xfrm>
            <a:off x="685801" y="2225859"/>
            <a:ext cx="4159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按原材料及燃料划分的净进口成本</a:t>
            </a:r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9B967C8-21F4-3161-D8FB-18BC9F407231}"/>
              </a:ext>
            </a:extLst>
          </p:cNvPr>
          <p:cNvSpPr txBox="1"/>
          <p:nvPr/>
        </p:nvSpPr>
        <p:spPr>
          <a:xfrm>
            <a:off x="2383279" y="7826559"/>
            <a:ext cx="66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煤炭</a:t>
            </a:r>
            <a:endParaRPr lang="pl-PL" sz="15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218EA08-6408-5329-02EC-DA9FBF333BF4}"/>
              </a:ext>
            </a:extLst>
          </p:cNvPr>
          <p:cNvSpPr txBox="1"/>
          <p:nvPr/>
        </p:nvSpPr>
        <p:spPr>
          <a:xfrm>
            <a:off x="1579650" y="3166549"/>
            <a:ext cx="2600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十亿波兰兹罗提（</a:t>
            </a:r>
            <a:r>
              <a:rPr lang="en-US" altLang="zh-CN" sz="1600" dirty="0"/>
              <a:t>2024</a:t>
            </a:r>
            <a:r>
              <a:rPr lang="zh-CN" altLang="en-US" sz="1600" dirty="0"/>
              <a:t>年）</a:t>
            </a:r>
            <a:endParaRPr lang="pl-PL" altLang="ja-JP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0B7EAA1-5D5E-51FE-BD21-47252A66F872}"/>
              </a:ext>
            </a:extLst>
          </p:cNvPr>
          <p:cNvSpPr txBox="1"/>
          <p:nvPr/>
        </p:nvSpPr>
        <p:spPr>
          <a:xfrm>
            <a:off x="3445998" y="7826558"/>
            <a:ext cx="8704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天然气</a:t>
            </a:r>
            <a:endParaRPr lang="pl-PL" sz="1500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3525BDF-B300-360E-3DF2-BD5B7047E760}"/>
              </a:ext>
            </a:extLst>
          </p:cNvPr>
          <p:cNvSpPr txBox="1"/>
          <p:nvPr/>
        </p:nvSpPr>
        <p:spPr>
          <a:xfrm>
            <a:off x="4954759" y="7826558"/>
            <a:ext cx="66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原油</a:t>
            </a:r>
            <a:endParaRPr lang="pl-PL" sz="1500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66B7EA3-3370-430D-3A34-8DD55CD8F457}"/>
              </a:ext>
            </a:extLst>
          </p:cNvPr>
          <p:cNvSpPr txBox="1"/>
          <p:nvPr/>
        </p:nvSpPr>
        <p:spPr>
          <a:xfrm>
            <a:off x="6250159" y="7826558"/>
            <a:ext cx="8027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成品油</a:t>
            </a:r>
            <a:endParaRPr lang="pl-PL" sz="1500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E6FC2B6-E6EC-8108-0A5D-FF27D7FCE17F}"/>
              </a:ext>
            </a:extLst>
          </p:cNvPr>
          <p:cNvSpPr txBox="1"/>
          <p:nvPr/>
        </p:nvSpPr>
        <p:spPr>
          <a:xfrm>
            <a:off x="9721419" y="7826557"/>
            <a:ext cx="11477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沙特阿拉伯</a:t>
            </a:r>
            <a:endParaRPr lang="pl-PL" sz="1500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50770AC-8E52-931F-733F-D940B1A4F8E9}"/>
              </a:ext>
            </a:extLst>
          </p:cNvPr>
          <p:cNvSpPr txBox="1"/>
          <p:nvPr/>
        </p:nvSpPr>
        <p:spPr>
          <a:xfrm>
            <a:off x="11279359" y="7826558"/>
            <a:ext cx="66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挪威</a:t>
            </a:r>
            <a:endParaRPr lang="pl-PL" sz="15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9AD908E-9280-2626-D52D-092A67053D2D}"/>
              </a:ext>
            </a:extLst>
          </p:cNvPr>
          <p:cNvSpPr txBox="1"/>
          <p:nvPr/>
        </p:nvSpPr>
        <p:spPr>
          <a:xfrm>
            <a:off x="12366464" y="7826558"/>
            <a:ext cx="66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美国</a:t>
            </a:r>
            <a:endParaRPr lang="pl-PL" sz="15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EEF7C85-B83A-06B2-E0ED-EDD384ED7A63}"/>
              </a:ext>
            </a:extLst>
          </p:cNvPr>
          <p:cNvSpPr txBox="1"/>
          <p:nvPr/>
        </p:nvSpPr>
        <p:spPr>
          <a:xfrm>
            <a:off x="13303724" y="7826558"/>
            <a:ext cx="66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德国</a:t>
            </a:r>
            <a:endParaRPr lang="pl-PL" sz="1500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B58DE3B-EFBD-D029-FA2D-87EFB318CC84}"/>
              </a:ext>
            </a:extLst>
          </p:cNvPr>
          <p:cNvSpPr txBox="1"/>
          <p:nvPr/>
        </p:nvSpPr>
        <p:spPr>
          <a:xfrm>
            <a:off x="14439104" y="7826558"/>
            <a:ext cx="8704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俄罗斯</a:t>
            </a:r>
            <a:endParaRPr lang="pl-PL" sz="1500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A2B3A53-CE97-1B57-8DBC-09932C317B32}"/>
              </a:ext>
            </a:extLst>
          </p:cNvPr>
          <p:cNvSpPr txBox="1"/>
          <p:nvPr/>
        </p:nvSpPr>
        <p:spPr>
          <a:xfrm>
            <a:off x="15554883" y="7826558"/>
            <a:ext cx="66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其他</a:t>
            </a:r>
            <a:endParaRPr lang="pl-PL" sz="1500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32FC6D84-6909-A2BA-3F37-8B7730F9082E}"/>
              </a:ext>
            </a:extLst>
          </p:cNvPr>
          <p:cNvSpPr txBox="1"/>
          <p:nvPr/>
        </p:nvSpPr>
        <p:spPr>
          <a:xfrm>
            <a:off x="5917517" y="8268519"/>
            <a:ext cx="66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dirty="0"/>
              <a:t>翻譯</a:t>
            </a:r>
            <a:endParaRPr lang="pl-PL" sz="1500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F5A214C-2A4B-A3E7-5336-29127B933E14}"/>
              </a:ext>
            </a:extLst>
          </p:cNvPr>
          <p:cNvSpPr txBox="1"/>
          <p:nvPr/>
        </p:nvSpPr>
        <p:spPr>
          <a:xfrm>
            <a:off x="4180157" y="8591684"/>
            <a:ext cx="66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dirty="0"/>
              <a:t>翻譯</a:t>
            </a:r>
            <a:endParaRPr lang="pl-PL" sz="1500" dirty="0"/>
          </a:p>
        </p:txBody>
      </p:sp>
      <p:sp>
        <p:nvSpPr>
          <p:cNvPr id="2" name="pole tekstowe 11">
            <a:extLst>
              <a:ext uri="{FF2B5EF4-FFF2-40B4-BE49-F238E27FC236}">
                <a16:creationId xmlns:a16="http://schemas.microsoft.com/office/drawing/2014/main" id="{C1946AEC-E108-A91A-7269-36AB0F6E731D}"/>
              </a:ext>
            </a:extLst>
          </p:cNvPr>
          <p:cNvSpPr txBox="1"/>
          <p:nvPr/>
        </p:nvSpPr>
        <p:spPr>
          <a:xfrm>
            <a:off x="9457797" y="3166549"/>
            <a:ext cx="2600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十亿波兰兹罗提（</a:t>
            </a:r>
            <a:r>
              <a:rPr lang="en-US" altLang="zh-CN" sz="1600" dirty="0"/>
              <a:t>2024</a:t>
            </a:r>
            <a:r>
              <a:rPr lang="zh-CN" altLang="en-US" sz="1600" dirty="0"/>
              <a:t>年）</a:t>
            </a:r>
            <a:endParaRPr lang="pl-PL" altLang="ja-JP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pole tekstowe 9">
            <a:extLst>
              <a:ext uri="{FF2B5EF4-FFF2-40B4-BE49-F238E27FC236}">
                <a16:creationId xmlns:a16="http://schemas.microsoft.com/office/drawing/2014/main" id="{008D636C-DDF6-EDBC-13CC-B637BF94B3DD}"/>
              </a:ext>
            </a:extLst>
          </p:cNvPr>
          <p:cNvSpPr txBox="1"/>
          <p:nvPr/>
        </p:nvSpPr>
        <p:spPr>
          <a:xfrm>
            <a:off x="8539466" y="2225859"/>
            <a:ext cx="4159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按贸易伙伴国划分的净进口成本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116642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A01BB5D-8166-4767-04F9-4638DC875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4" y="0"/>
            <a:ext cx="17323691" cy="9753599"/>
          </a:xfrm>
          <a:prstGeom prst="rect">
            <a:avLst/>
          </a:prstGeom>
        </p:spPr>
      </p:pic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EC28919-F972-8F67-778C-99C918FF769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C28919-F972-8F67-778C-99C918FF7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71FCB10F-FFEF-DF0B-E712-FE9AB56A1698}"/>
              </a:ext>
            </a:extLst>
          </p:cNvPr>
          <p:cNvSpPr txBox="1"/>
          <p:nvPr/>
        </p:nvSpPr>
        <p:spPr>
          <a:xfrm>
            <a:off x="685800" y="1150025"/>
            <a:ext cx="7988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波兰煤炭产地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029651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THINKCELLPRESENTATIONDONOTDELETE" val="&lt;?xml version=&quot;1.0&quot; encoding=&quot;UTF-16&quot; standalone=&quot;yes&quot;?&gt;&lt;root reqver=&quot;28224&quot;&gt;&lt;version val=&quot;3572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2&quot;&gt;&lt;elem m_fUsage=&quot;3.79532790000000064268E+00&quot;&gt;&lt;m_msothmcolidx val=&quot;0&quot;/&gt;&lt;m_rgb r=&quot;1D&quot; g=&quot;78&quot; b=&quot;92&quot;/&gt;&lt;/elem&gt;&lt;elem m_fUsage=&quot;2.33046721000000012225E+00&quot;&gt;&lt;m_msothmcolidx val=&quot;0&quot;/&gt;&lt;m_rgb r=&quot;E9&quot; g=&quot;24&quot; b=&quot;2D&quot;/&gt;&lt;/elem&gt;&lt;/m_vecMRU&gt;&lt;/m_mruColor&gt;&lt;m_eweekdayFirstOfWeek val=&quot;2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b166a0-d4ee-4837-9095-e3d345cc8af8">
      <UserInfo>
        <DisplayName>Konstancja Ziółkowska</DisplayName>
        <AccountId>1569</AccountId>
        <AccountType/>
      </UserInfo>
      <UserInfo>
        <DisplayName>Tobiasz Adamczewski</DisplayName>
        <AccountId>22</AccountId>
        <AccountType/>
      </UserInfo>
      <UserInfo>
        <DisplayName>Jadwiga Winiarska</DisplayName>
        <AccountId>1352</AccountId>
        <AccountType/>
      </UserInfo>
      <UserInfo>
        <DisplayName>Aleksandra Dziadykiewicz</DisplayName>
        <AccountId>23</AccountId>
        <AccountType/>
      </UserInfo>
      <UserInfo>
        <DisplayName>Joanna Maćkowiak-Pandera</DisplayName>
        <AccountId>16</AccountId>
        <AccountType/>
      </UserInfo>
      <UserInfo>
        <DisplayName>Marcin Dusiło</DisplayName>
        <AccountId>173</AccountId>
        <AccountType/>
      </UserInfo>
    </SharedWithUsers>
    <lcf76f155ced4ddcb4097134ff3c332f xmlns="e562d438-a125-4859-bd81-e01ba10d079a">
      <Terms xmlns="http://schemas.microsoft.com/office/infopath/2007/PartnerControls"/>
    </lcf76f155ced4ddcb4097134ff3c332f>
    <TaxCatchAll xmlns="f4b166a0-d4ee-4837-9095-e3d345cc8af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33AABB83BEBA48A6A6AE3716783D42" ma:contentTypeVersion="19" ma:contentTypeDescription="Utwórz nowy dokument." ma:contentTypeScope="" ma:versionID="54e5f66953ad6904fa47d0c1e30413ad">
  <xsd:schema xmlns:xsd="http://www.w3.org/2001/XMLSchema" xmlns:xs="http://www.w3.org/2001/XMLSchema" xmlns:p="http://schemas.microsoft.com/office/2006/metadata/properties" xmlns:ns2="e562d438-a125-4859-bd81-e01ba10d079a" xmlns:ns3="f4b166a0-d4ee-4837-9095-e3d345cc8af8" targetNamespace="http://schemas.microsoft.com/office/2006/metadata/properties" ma:root="true" ma:fieldsID="b50555637908586f004242929805edaf" ns2:_="" ns3:_="">
    <xsd:import namespace="e562d438-a125-4859-bd81-e01ba10d079a"/>
    <xsd:import namespace="f4b166a0-d4ee-4837-9095-e3d345cc8a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2d438-a125-4859-bd81-e01ba10d07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e4c2f2a1-73d6-445c-a2eb-fc7ab43182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166a0-d4ee-4837-9095-e3d345cc8af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a4e88fe-934f-4066-a6e4-cdabb87f2a89}" ma:internalName="TaxCatchAll" ma:showField="CatchAllData" ma:web="f4b166a0-d4ee-4837-9095-e3d345cc8a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990241-A22A-4195-AEBD-52C5CCBCD184}">
  <ds:schemaRefs>
    <ds:schemaRef ds:uri="e562d438-a125-4859-bd81-e01ba10d079a"/>
    <ds:schemaRef ds:uri="f4b166a0-d4ee-4837-9095-e3d345cc8af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69AD1E7-50F4-4F70-A5DF-9CA3FE7223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5262CC-4FA3-4A84-A0A7-EB62F5578634}">
  <ds:schemaRefs>
    <ds:schemaRef ds:uri="e562d438-a125-4859-bd81-e01ba10d079a"/>
    <ds:schemaRef ds:uri="f4b166a0-d4ee-4837-9095-e3d345cc8a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311</Words>
  <Application>Microsoft Office PowerPoint</Application>
  <PresentationFormat>自定义</PresentationFormat>
  <Paragraphs>86</Paragraphs>
  <Slides>12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ZillaSlab-Medium</vt:lpstr>
      <vt:lpstr>Arial</vt:lpstr>
      <vt:lpstr>Calibri</vt:lpstr>
      <vt:lpstr>Calibri Light</vt:lpstr>
      <vt:lpstr>Motyw pakietu Office</vt:lpstr>
      <vt:lpstr>think-cell Slide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A. Dziadykiewicz</dc:creator>
  <cp:lastModifiedBy>Zhipeng Li</cp:lastModifiedBy>
  <cp:revision>30</cp:revision>
  <dcterms:created xsi:type="dcterms:W3CDTF">2022-05-12T04:40:49Z</dcterms:created>
  <dcterms:modified xsi:type="dcterms:W3CDTF">2025-10-30T06:31:39Z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2022-05-11T00:00:00Z</vt:filetime>
  </property>
  <property fmtid="{D5CDD505-2E9C-101B-9397-08002B2CF9AE}" pid="3" name="Creator">
    <vt:lpwstr>Adobe InDesign 17.2 (Macintosh)</vt:lpwstr>
  </property>
  <property fmtid="{D5CDD505-2E9C-101B-9397-08002B2CF9AE}" pid="4" name="LastSaved">
    <vt:filetime>2022-05-12T00:00:00Z</vt:filetime>
  </property>
  <property fmtid="{D5CDD505-2E9C-101B-9397-08002B2CF9AE}" pid="5" name="ContentTypeId">
    <vt:lpwstr>0x010100DA33AABB83BEBA48A6A6AE3716783D42</vt:lpwstr>
  </property>
  <property fmtid="{D5CDD505-2E9C-101B-9397-08002B2CF9AE}" pid="6" name="MediaServiceImageTags">
    <vt:lpwstr/>
  </property>
</Properties>
</file>